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93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84880" autoAdjust="0"/>
  </p:normalViewPr>
  <p:slideViewPr>
    <p:cSldViewPr>
      <p:cViewPr>
        <p:scale>
          <a:sx n="40" d="100"/>
          <a:sy n="40" d="100"/>
        </p:scale>
        <p:origin x="96" y="96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2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4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sz="24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수소 취화와 관련된 연구논문 비율</a:t>
            </a:r>
            <a:endParaRPr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05123460665345192"/>
          <c:w val="0.50486111640930176"/>
          <c:h val="0.897530853748321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55</c:v>
                </c:pt>
              </c:strCache>
            </c:strRef>
          </c:tx>
          <c:explosion val="0"/>
          <c:dLbls>
            <c:delete val="0"/>
            <c:txPr>
              <a:bodyPr rot="0" vert="horz" wrap="none" lIns="0" tIns="0" rIns="0" bIns="0" anchor="ctr" anchorCtr="1"/>
              <a:p>
                <a:pPr algn="l">
                  <a:defRPr sz="2400" b="0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2024~2021</c:v>
                </c:pt>
                <c:pt idx="1">
                  <c:v>2020~2017</c:v>
                </c:pt>
                <c:pt idx="2">
                  <c:v>2016~2013</c:v>
                </c:pt>
                <c:pt idx="3">
                  <c:v/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208</c:v>
                </c:pt>
                <c:pt idx="1">
                  <c:v>165</c:v>
                </c:pt>
                <c:pt idx="2">
                  <c:v>186</c:v>
                </c:pt>
                <c:pt idx="3">
                  <c:v/>
                </c:pt>
              </c:numCache>
            </c:numRef>
          </c:val>
        </c:ser>
        <c:firstSliceAng val="0"/>
        <c:holeSize val="50"/>
      </c:doughnutChart>
      <c:spPr/>
    </c:plotArea>
    <c:legend>
      <c:legendPos val="r"/>
      <c:layout>
        <c:manualLayout>
          <c:xMode val="edge"/>
          <c:yMode val="edge"/>
          <c:x val="0.5625"/>
          <c:y val="0.41882714629173279"/>
          <c:w val="0.2083333283662796"/>
          <c:h val="0.2540123462677002"/>
        </c:manualLayout>
      </c:layout>
      <c:overlay val="0"/>
      <c:spPr/>
      <c:txPr>
        <a:bodyPr rot="0" vert="horz" wrap="none" lIns="0" tIns="0" rIns="0" bIns="0" anchor="ctr" anchorCtr="1"/>
        <a:p>
          <a:pPr algn="l">
            <a:defRPr sz="3000" b="0" i="0" u="none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layout/>
      <c:overlay val="0"/>
      <c:txPr>
        <a:bodyPr rot="0" vert="horz" wrap="none" lIns="0" tIns="0" rIns="0" bIns="0" anchor="ctr" anchorCtr="1"/>
        <a:p>
          <a:pPr algn="l">
            <a:defRPr sz="1800" b="0" i="0" u="none"/>
          </a:pPr>
          <a:endParaRPr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수소도시 조성 예정 수</c:v>
                </c:pt>
              </c:strCache>
            </c:strRef>
          </c:tx>
          <c:spPr>
            <a:solidFill>
              <a:srgbClr val="001aff">
                <a:alpha val="30000"/>
              </a:srgbClr>
            </a:solidFill>
          </c:spPr>
          <c:dPt>
            <c:idx val="0"/>
            <c:invertIfNegative val="0"/>
            <c:bubble3D val="0"/>
            <c:explosion val="0"/>
            <c:spPr>
              <a:solidFill>
                <a:srgbClr val="0066ff"/>
              </a:solidFill>
              <a:effectLst/>
            </c:spPr>
          </c:dPt>
          <c:dPt>
            <c:idx val="1"/>
            <c:invertIfNegative val="0"/>
            <c:bubble3D val="0"/>
            <c:explosion val="0"/>
            <c:spPr>
              <a:solidFill>
                <a:srgbClr val="adeb6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</c:dPt>
          <c:dPt>
            <c:idx val="2"/>
            <c:invertIfNegative val="0"/>
            <c:bubble3D val="0"/>
            <c:explosion val="0"/>
            <c:spPr>
              <a:solidFill>
                <a:srgbClr val="eb6f6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</c:dPt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2022</c:v>
                </c:pt>
                <c:pt idx="1">
                  <c:v>2030</c:v>
                </c:pt>
                <c:pt idx="2">
                  <c:v>2040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10</c:v>
                </c:pt>
                <c:pt idx="2">
                  <c:v>30</c:v>
                </c:pt>
              </c:numCache>
            </c:numRef>
          </c:val>
        </c:ser>
        <c:gapWidth val="150"/>
        <c:overlap val="0"/>
        <c:axId val="45396303"/>
        <c:axId val="551817421"/>
      </c:barChart>
      <c:catAx>
        <c:axId val="45396303"/>
        <c:scaling>
          <c:orientation val="minMax"/>
        </c:scaling>
        <c:axPos val="b"/>
        <c:crossAx val="551817421"/>
        <c:delete val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30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551817421"/>
        <c:scaling>
          <c:orientation val="minMax"/>
        </c:scaling>
        <c:axPos val="l"/>
        <c:crossAx val="45396303"/>
        <c:delete val="0"/>
        <c:majorGridlines/>
        <c:title>
          <c:tx>
            <c:rich>
              <a:bodyPr vert="vert270" wrap="none" lIns="0" tIns="0" rIns="0" bIns="0" anchor="ctr" anchorCtr="1"/>
              <a:p>
                <a:pPr algn="l">
                  <a:defRPr sz="2400" b="0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defRPr>
                </a:pPr>
                <a:r>
                  <a:rPr sz="2400" b="0" i="0" u="none">
                    <a:solidFill>
                      <a:sysClr val="windowText" lastClr="000000"/>
                    </a:solidFill>
                    <a:latin typeface="Calibri"/>
                    <a:ea typeface="맑은 고딕"/>
                    <a:cs typeface="맑은 고딕"/>
                    <a:sym typeface="맑은 고딕"/>
                  </a:rPr>
                  <a:t>단위(%)</a:t>
                </a:r>
                <a:endParaRPr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 rot="0" vert="horz" wrap="none" lIns="0" tIns="0" rIns="0" bIns="0" anchor="ctr" anchorCtr="1"/>
          <a:p>
            <a:pPr algn="l">
              <a:defRPr sz="30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Calibri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3AB33E-2260-457D-96AF-21BD410BE48B}" type="datetime1">
              <a:rPr lang="ko-KR" altLang="en-US"/>
              <a:pPr lvl="0">
                <a:defRPr/>
              </a:pPr>
              <a:t>2024-08-19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836783D-6EBC-4692-B4E0-23C0FE6D6C1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저희가 학습시킨 </a:t>
            </a:r>
            <a:r>
              <a:rPr lang="en-US" altLang="ko-KR"/>
              <a:t>Ai</a:t>
            </a:r>
            <a:r>
              <a:rPr lang="ko-KR" altLang="en-US"/>
              <a:t>알고리즘 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뉴스들을 보았을떄 앞으로 개발될 수소단지</a:t>
            </a:r>
            <a:r>
              <a:rPr lang="en-US" altLang="ko-KR"/>
              <a:t>,</a:t>
            </a:r>
            <a:r>
              <a:rPr lang="ko-KR" altLang="en-US"/>
              <a:t> 수소를 연구하는 연구소</a:t>
            </a:r>
            <a:r>
              <a:rPr lang="en-US" altLang="ko-KR"/>
              <a:t>,</a:t>
            </a:r>
            <a:r>
              <a:rPr lang="ko-KR" altLang="en-US"/>
              <a:t> 도시가스 등 수소를 사용할 수 있는 모든 분야에서 잉이용할 수 있습니다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2013~2024</a:t>
            </a:r>
            <a:r>
              <a:rPr lang="ko-KR" altLang="en-US"/>
              <a:t> 기간의 논문만 표시</a:t>
            </a:r>
            <a:r>
              <a:rPr lang="en-US" altLang="ko-KR"/>
              <a:t>.</a:t>
            </a:r>
            <a:r>
              <a:rPr lang="ko-KR" altLang="en-US"/>
              <a:t> 사고 발생 후 작성된 논문의 갯수 언급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지금 보시는 사진은 카메라 모듈로 찍힌 금속 균열 사진들이 </a:t>
            </a:r>
            <a:r>
              <a:rPr lang="en-US" altLang="ko-KR"/>
              <a:t>nginx</a:t>
            </a:r>
            <a:r>
              <a:rPr lang="ko-KR" altLang="en-US"/>
              <a:t> 서버에 저장되어있는 모습입니다</a:t>
            </a:r>
            <a:r>
              <a:rPr lang="en-US" altLang="ko-KR"/>
              <a:t>.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저희가 사용한 학습 방법은 수소 취화로 인한 균열이 있는 금속과 그렇지 않은 금속 사진을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ai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모델에 학습시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키는 방법을 사용했습니다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플라스크 서버에서 금속의 균열 되었는지의 여부를 확인할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이들은 </a:t>
            </a:r>
            <a:r>
              <a:rPr lang="en-US" altLang="ko-KR"/>
              <a:t>pc,</a:t>
            </a:r>
            <a:r>
              <a:rPr lang="ko-KR" altLang="en-US"/>
              <a:t> 스마트폰 관계없이 편리하게 균열 여부를 확인할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사진들은 저희가 계획한 제품의 프로토 타입 입니다</a:t>
            </a:r>
            <a:r>
              <a:rPr lang="en-US" altLang="ko-KR"/>
              <a:t>.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저희가 사용한 학습 방법은 수소 취화로 인한 균열이 있는 금속과 그렇지 않은 금속 사진을 라즈베리 파이의 카메라 모듈로 촬영하여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ai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모델에 학습시켰습니다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36783D-6EBC-4692-B4E0-23C0FE6D6C1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5.jpe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28.jpeg"  /><Relationship Id="rId8" Type="http://schemas.openxmlformats.org/officeDocument/2006/relationships/image" Target="../media/image29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30.png"  /><Relationship Id="rId8" Type="http://schemas.openxmlformats.org/officeDocument/2006/relationships/image" Target="../media/image3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8.png"  /><Relationship Id="rId12" Type="http://schemas.openxmlformats.org/officeDocument/2006/relationships/image" Target="../media/image8.png"  /><Relationship Id="rId13" Type="http://schemas.openxmlformats.org/officeDocument/2006/relationships/image" Target="../media/image7.png"  /><Relationship Id="rId14" Type="http://schemas.openxmlformats.org/officeDocument/2006/relationships/image" Target="../media/image7.png"  /><Relationship Id="rId15" Type="http://schemas.openxmlformats.org/officeDocument/2006/relationships/image" Target="../media/image7.png"  /><Relationship Id="rId16" Type="http://schemas.openxmlformats.org/officeDocument/2006/relationships/image" Target="../media/image8.png"  /><Relationship Id="rId17" Type="http://schemas.openxmlformats.org/officeDocument/2006/relationships/image" Target="../media/image8.png"  /><Relationship Id="rId18" Type="http://schemas.openxmlformats.org/officeDocument/2006/relationships/image" Target="../media/image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7.png"  /><Relationship Id="rId9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chart" Target="../charts/chart1.xml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7.png"  /><Relationship Id="rId8" Type="http://schemas.openxmlformats.org/officeDocument/2006/relationships/chart" Target="../charts/char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6400"/>
            <a:ext cx="17373600" cy="830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000" y="1066800"/>
            <a:ext cx="16522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7000" y="3289300"/>
            <a:ext cx="14020800" cy="1422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8000" b="0" i="0" u="none" strike="noStrike" spc="-100">
                <a:solidFill>
                  <a:srgbClr val="000000"/>
                </a:solidFill>
                <a:ea typeface="Pretendard SemiBold"/>
              </a:rPr>
              <a:t>수소 취화 감지 및 AI 예측 </a:t>
            </a:r>
            <a:endParaRPr lang="ko-KR" altLang="en-US" sz="8000" b="0" i="0" u="none" strike="noStrike" spc="-100">
              <a:solidFill>
                <a:srgbClr val="000000"/>
              </a:solidFill>
              <a:ea typeface="Pretendard SemiBold"/>
            </a:endParaRPr>
          </a:p>
          <a:p>
            <a:pPr lvl="0" algn="l">
              <a:lnSpc>
                <a:spcPct val="105410"/>
              </a:lnSpc>
              <a:defRPr/>
            </a:pPr>
            <a:r>
              <a:rPr lang="ko-KR" altLang="en-US" sz="8000" b="0" i="0" u="none" strike="noStrike" spc="-100">
                <a:solidFill>
                  <a:srgbClr val="000000"/>
                </a:solidFill>
                <a:ea typeface="Pretendard SemiBold"/>
              </a:rPr>
              <a:t>웹 애플리케이션 </a:t>
            </a:r>
            <a:endParaRPr lang="ko-KR" altLang="en-US" sz="80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9700" y="5143500"/>
            <a:ext cx="10096500" cy="1422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en-US" altLang="ko-KR" sz="8000" b="0" i="0" u="none" strike="noStrike" spc="-100">
                <a:solidFill>
                  <a:srgbClr val="0479f1"/>
                </a:solidFill>
                <a:ea typeface="Pretendard SemiBold"/>
              </a:rPr>
              <a:t>sudo</a:t>
            </a:r>
            <a:r>
              <a:rPr lang="ko-KR" altLang="en-US" sz="8000" b="0" i="0" u="none" strike="noStrike" spc="-100">
                <a:solidFill>
                  <a:srgbClr val="0479f1"/>
                </a:solidFill>
                <a:ea typeface="Pretendard SemiBold"/>
              </a:rPr>
              <a:t> </a:t>
            </a:r>
            <a:endParaRPr lang="ko-KR" altLang="en-US" sz="8000" b="0" i="0" u="none" strike="noStrike" spc="-100">
              <a:solidFill>
                <a:srgbClr val="0479f1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8826500"/>
            <a:ext cx="17373600" cy="106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9194800"/>
            <a:ext cx="10947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200">
                <a:solidFill>
                  <a:schemeClr val="dk1"/>
                </a:solidFill>
                <a:ea typeface="Noto Sans CJK KR Bold"/>
              </a:rPr>
              <a:t>김유정</a:t>
            </a:r>
            <a:r>
              <a:rPr lang="en-US" sz="1900" b="0" i="0" u="none" strike="noStrike" spc="-200">
                <a:solidFill>
                  <a:schemeClr val="dk1"/>
                </a:solidFill>
                <a:latin typeface="Noto Sans CJK KR DemiLight"/>
              </a:rPr>
              <a:t> </a:t>
            </a:r>
            <a:r>
              <a:rPr lang="ko-KR" altLang="en-US" sz="1900" b="0" i="0" u="none" strike="noStrike" spc="-200">
                <a:solidFill>
                  <a:schemeClr val="dk1"/>
                </a:solidFill>
                <a:latin typeface="Noto Sans CJK KR DemiLight"/>
              </a:rPr>
              <a:t>  </a:t>
            </a:r>
            <a:r>
              <a:rPr lang="ko-KR" sz="1900" b="0" i="0" u="none" strike="noStrike" spc="-200">
                <a:solidFill>
                  <a:srgbClr val="000000"/>
                </a:solidFill>
                <a:ea typeface="Noto Sans CJK KR DemiLight"/>
              </a:rPr>
              <a:t>이</a:t>
            </a:r>
            <a:r>
              <a:rPr lang="ko-KR" altLang="en-US" sz="1900" b="0" i="0" u="none" strike="noStrike" spc="-200">
                <a:solidFill>
                  <a:srgbClr val="000000"/>
                </a:solidFill>
                <a:ea typeface="Noto Sans CJK KR DemiLight"/>
              </a:rPr>
              <a:t>현주</a:t>
            </a:r>
            <a:r>
              <a:rPr lang="en-US" sz="1900" b="0" i="0" u="none" strike="noStrike" spc="-200">
                <a:solidFill>
                  <a:srgbClr val="000000"/>
                </a:solidFill>
                <a:latin typeface="Noto Sans CJK KR DemiLight"/>
              </a:rPr>
              <a:t>    </a:t>
            </a:r>
            <a:endParaRPr lang="en-US" sz="1900" b="0" i="0" u="none" strike="noStrike" spc="-200">
              <a:solidFill>
                <a:srgbClr val="000000"/>
              </a:solidFill>
              <a:latin typeface="Noto Sans CJK KR Demi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24900" y="6985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개요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  <a:endParaRPr lang="en-US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2291268"/>
            <a:ext cx="11734800" cy="6890831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662918" y="2133654"/>
            <a:ext cx="3253482" cy="7048446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12115800" y="2705100"/>
            <a:ext cx="228600" cy="152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12115800" y="2705100"/>
            <a:ext cx="381000" cy="30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030200" y="618867"/>
            <a:ext cx="2438400" cy="1400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개요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  <a:endParaRPr lang="en-US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20800" y="2171699"/>
            <a:ext cx="3120389" cy="693419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19200" y="2286238"/>
            <a:ext cx="12344400" cy="6667262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13106400" y="2628900"/>
            <a:ext cx="152400" cy="152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13106400" y="2552700"/>
            <a:ext cx="228600" cy="228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rcRect l="13750" t="20000" r="10000" b="28890"/>
          <a:stretch>
            <a:fillRect/>
          </a:stretch>
        </p:blipFill>
        <p:spPr>
          <a:xfrm>
            <a:off x="12344400" y="571500"/>
            <a:ext cx="3657600" cy="1379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5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서비스</a:t>
            </a:r>
            <a:r>
              <a:rPr 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개요</a:t>
            </a:r>
            <a:endParaRPr lang="ko-KR" altLang="en-US" sz="54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3899" y="2486024"/>
            <a:ext cx="8420100" cy="631507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439400" y="2400300"/>
            <a:ext cx="5791200" cy="6054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5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서비스</a:t>
            </a:r>
            <a:r>
              <a:rPr 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개요</a:t>
            </a:r>
            <a:endParaRPr lang="ko-KR" altLang="en-US" sz="54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52599" y="4350544"/>
            <a:ext cx="7391400" cy="3002756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3200400" y="2366010"/>
            <a:ext cx="6858000" cy="643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600">
                <a:latin typeface="나눔고딕"/>
                <a:ea typeface="나눔고딕"/>
              </a:rPr>
              <a:t>Ai </a:t>
            </a:r>
            <a:r>
              <a:rPr lang="ko-KR" altLang="en-US" sz="3600">
                <a:latin typeface="나눔고딕"/>
                <a:ea typeface="나눔고딕"/>
              </a:rPr>
              <a:t>알고리즘 </a:t>
            </a:r>
            <a:r>
              <a:rPr lang="en-US" altLang="ko-KR" sz="3600">
                <a:latin typeface="나눔고딕"/>
                <a:ea typeface="나눔고딕"/>
              </a:rPr>
              <a:t>(CNN</a:t>
            </a:r>
            <a:r>
              <a:rPr lang="ko-KR" altLang="en-US" sz="3600">
                <a:latin typeface="나눔고딕"/>
                <a:ea typeface="나눔고딕"/>
              </a:rPr>
              <a:t> 모델</a:t>
            </a:r>
            <a:r>
              <a:rPr lang="en-US" altLang="ko-KR" sz="3600">
                <a:latin typeface="나눔고딕"/>
                <a:ea typeface="나눔고딕"/>
              </a:rPr>
              <a:t>)</a:t>
            </a:r>
            <a:endParaRPr lang="en-US" altLang="ko-KR" sz="3600">
              <a:latin typeface="나눔고딕"/>
              <a:ea typeface="나눔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8800" y="4610100"/>
            <a:ext cx="6808878" cy="248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647700"/>
            <a:ext cx="5715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5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63800" y="838200"/>
            <a:ext cx="45593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장 </a:t>
            </a:r>
            <a:r>
              <a:rPr lang="en-US" alt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단점</a:t>
            </a:r>
            <a:r>
              <a:rPr 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분석</a:t>
            </a:r>
            <a:endParaRPr lang="ko-KR" sz="54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4762500" y="1890711"/>
            <a:ext cx="8763000" cy="36337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2400"/>
          </a:p>
          <a:p>
            <a:pPr algn="ctr">
              <a:defRPr/>
            </a:pP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수소를 사용하는 곳에 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용이함</a:t>
            </a:r>
            <a:endParaRPr lang="ko-KR" altLang="en-US" sz="40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58000" y="4610100"/>
            <a:ext cx="4571999" cy="4571999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9982200" y="4914900"/>
            <a:ext cx="1524000" cy="160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82200" y="4381500"/>
            <a:ext cx="2133599" cy="2133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647700"/>
            <a:ext cx="5715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5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63800" y="838200"/>
            <a:ext cx="45593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장 </a:t>
            </a:r>
            <a:r>
              <a:rPr lang="en-US" alt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r>
              <a:rPr lang="ko-KR" alt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단점</a:t>
            </a:r>
            <a:r>
              <a:rPr lang="en-US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분석</a:t>
            </a:r>
            <a:endParaRPr lang="ko-KR" sz="54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0058400" y="3276600"/>
            <a:ext cx="6172200" cy="7562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400"/>
              <a:t>고압에 약하다</a:t>
            </a:r>
            <a:endParaRPr lang="ko-KR" altLang="en-US" sz="44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811000" y="4381500"/>
            <a:ext cx="2743200" cy="2743200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563600" y="6019800"/>
            <a:ext cx="1828800" cy="1828800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15659100" y="5143500"/>
            <a:ext cx="3962400" cy="8210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endParaRPr lang="en-US" altLang="ko-KR" sz="48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57600" y="4686300"/>
            <a:ext cx="2971800" cy="2971800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2133600" y="3238500"/>
            <a:ext cx="6248400" cy="7581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400"/>
              <a:t>저렴하지 않은 비용</a:t>
            </a:r>
            <a:endParaRPr lang="ko-KR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647700"/>
            <a:ext cx="5715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5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24599" y="3086100"/>
            <a:ext cx="56388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ko-KR" altLang="en-US" sz="48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수소 취화에 영향없는 소재</a:t>
            </a:r>
            <a:endParaRPr lang="ko-KR" altLang="en-US" sz="48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  <a:p>
            <a:pPr lvl="0" algn="ctr">
              <a:lnSpc>
                <a:spcPct val="105410"/>
              </a:lnSpc>
              <a:defRPr/>
            </a:pPr>
            <a:r>
              <a:rPr lang="ko-KR" altLang="en-US" sz="48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개발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&amp;</a:t>
            </a:r>
            <a:r>
              <a:rPr lang="ko-KR" altLang="en-US" sz="4800" b="0" i="0" u="none" strike="noStrike" spc="-100">
                <a:solidFill>
                  <a:srgbClr val="000000"/>
                </a:solidFill>
                <a:latin typeface="나눔고딕"/>
                <a:ea typeface="나눔고딕"/>
              </a:rPr>
              <a:t>상용화</a:t>
            </a:r>
            <a:endParaRPr lang="ko-KR" altLang="en-US" sz="4800" b="0" i="0" u="none" strike="noStrike" spc="-1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63800" y="838200"/>
            <a:ext cx="45593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5400" b="0" i="0" u="none" strike="noStrike" spc="-100">
                <a:solidFill>
                  <a:srgbClr val="000000"/>
                </a:solidFill>
                <a:ea typeface="Pretendard SemiBold"/>
              </a:rPr>
              <a:t>장 </a:t>
            </a:r>
            <a:r>
              <a:rPr lang="en-US" altLang="ko-KR" sz="5400" b="0" i="0" u="none" strike="noStrike" spc="-100">
                <a:solidFill>
                  <a:srgbClr val="000000"/>
                </a:solidFill>
                <a:ea typeface="Pretendard SemiBold"/>
              </a:rPr>
              <a:t>.</a:t>
            </a:r>
            <a:r>
              <a:rPr lang="ko-KR" altLang="en-US" sz="5400" b="0" i="0" u="none" strike="noStrike" spc="-100">
                <a:solidFill>
                  <a:srgbClr val="000000"/>
                </a:solidFill>
                <a:ea typeface="Pretendard SemiBold"/>
              </a:rPr>
              <a:t> 단점 분석</a:t>
            </a:r>
            <a:endParaRPr lang="ko-KR" altLang="en-US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43800" y="5143500"/>
            <a:ext cx="3200400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005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5400" b="0" i="0" u="none" strike="noStrike" spc="-100">
                <a:solidFill>
                  <a:srgbClr val="000000"/>
                </a:solidFill>
                <a:latin typeface="Pretendard SemiBold"/>
              </a:rPr>
              <a:t>마무리</a:t>
            </a:r>
            <a:endParaRPr lang="ko-KR" altLang="en-US" sz="5400" b="0" i="0" u="none" strike="noStrike" spc="-100">
              <a:solidFill>
                <a:srgbClr val="000000"/>
              </a:solidFill>
              <a:latin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6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rcRect l="30000" t="38890" r="29580" b="10740"/>
          <a:stretch>
            <a:fillRect/>
          </a:stretch>
        </p:blipFill>
        <p:spPr>
          <a:xfrm>
            <a:off x="5486400" y="4000500"/>
            <a:ext cx="7391400" cy="5181600"/>
          </a:xfrm>
          <a:prstGeom prst="rect">
            <a:avLst/>
          </a:prstGeom>
        </p:spPr>
      </p:pic>
      <p:cxnSp>
        <p:nvCxnSpPr>
          <p:cNvPr id="39" name=""/>
          <p:cNvCxnSpPr/>
          <p:nvPr/>
        </p:nvCxnSpPr>
        <p:spPr>
          <a:xfrm rot="10800000">
            <a:off x="4343400" y="3543300"/>
            <a:ext cx="1676400" cy="1143000"/>
          </a:xfrm>
          <a:prstGeom prst="line">
            <a:avLst/>
          </a:prstGeom>
          <a:ln>
            <a:solidFill>
              <a:schemeClr val="dk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0808894">
            <a:off x="2992080" y="2344380"/>
            <a:ext cx="1296722" cy="1296722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4762500"/>
            <a:ext cx="1600199" cy="1600199"/>
          </a:xfrm>
          <a:prstGeom prst="rect">
            <a:avLst/>
          </a:prstGeom>
        </p:spPr>
      </p:pic>
      <p:cxnSp>
        <p:nvCxnSpPr>
          <p:cNvPr id="44" name=""/>
          <p:cNvCxnSpPr/>
          <p:nvPr/>
        </p:nvCxnSpPr>
        <p:spPr>
          <a:xfrm rot="10800000" flipV="1">
            <a:off x="2895600" y="5448300"/>
            <a:ext cx="3048000" cy="152399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dash"/>
          </a:ln>
        </p:spPr>
      </p:cxnSp>
      <p:cxnSp>
        <p:nvCxnSpPr>
          <p:cNvPr id="45" name=""/>
          <p:cNvCxnSpPr/>
          <p:nvPr/>
        </p:nvCxnSpPr>
        <p:spPr>
          <a:xfrm flipV="1">
            <a:off x="12344400" y="3238500"/>
            <a:ext cx="2819400" cy="1524000"/>
          </a:xfrm>
          <a:prstGeom prst="line">
            <a:avLst/>
          </a:prstGeom>
          <a:ln>
            <a:solidFill>
              <a:schemeClr val="dk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"/>
          <p:cNvCxnSpPr/>
          <p:nvPr/>
        </p:nvCxnSpPr>
        <p:spPr>
          <a:xfrm>
            <a:off x="12496800" y="5524500"/>
            <a:ext cx="2743200" cy="22860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dash"/>
          </a:ln>
        </p:spPr>
      </p:cxnSp>
      <p:pic>
        <p:nvPicPr>
          <p:cNvPr id="4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392400" y="2171700"/>
            <a:ext cx="1752599" cy="1752599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316199" y="4762500"/>
            <a:ext cx="1981200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1" animBg="1"/>
      <p:bldP spid="45" grpId="2" animBg="1"/>
      <p:bldP spid="46" grpId="3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000" y="1066800"/>
            <a:ext cx="165227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02200" y="3924300"/>
            <a:ext cx="8496300" cy="1422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8810"/>
              </a:lnSpc>
              <a:defRPr/>
            </a:pPr>
            <a:r>
              <a:rPr lang="ko-KR" sz="8000" b="0" i="0" u="none" strike="noStrike" spc="-100">
                <a:solidFill>
                  <a:srgbClr val="0479f1"/>
                </a:solidFill>
                <a:ea typeface="Pretendard Bold"/>
              </a:rPr>
              <a:t>감사합니다</a:t>
            </a:r>
            <a:r>
              <a:rPr lang="en-US" sz="8000" b="0" i="0" u="none" strike="noStrike" spc="-100">
                <a:solidFill>
                  <a:srgbClr val="0479f1"/>
                </a:solidFill>
                <a:latin typeface="Pretendard Bold"/>
              </a:rPr>
              <a:t>!</a:t>
            </a:r>
            <a:endParaRPr lang="en-US" sz="8000" b="0" i="0" u="none" strike="noStrike" spc="-100">
              <a:solidFill>
                <a:srgbClr val="0479f1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89500" y="6083300"/>
            <a:ext cx="85217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2839"/>
              </a:lnSpc>
              <a:defRPr/>
            </a:pPr>
            <a:endParaRPr lang="ko-KR" sz="3000" b="0" i="0" u="none" strike="noStrike" spc="-200">
              <a:solidFill>
                <a:srgbClr val="000000">
                  <a:alpha val="54120"/>
                </a:srgbClr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24900" y="6985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609600"/>
            <a:ext cx="5969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00</a:t>
            </a:r>
            <a:endParaRPr lang="en-US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6616700"/>
            <a:ext cx="7823200" cy="179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0" y="4711700"/>
            <a:ext cx="78232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0" y="2806700"/>
            <a:ext cx="7823200" cy="179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350500" y="3149600"/>
            <a:ext cx="53848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3200" b="0" i="0" u="none" strike="noStrike" spc="-100">
                <a:ea typeface="Pretendard SemiBold"/>
              </a:rPr>
              <a:t>서비스</a:t>
            </a:r>
            <a:r>
              <a:rPr lang="en-US" sz="3200" b="0" i="0" u="none" strike="noStrike" spc="-100">
                <a:latin typeface="Pretendard SemiBold"/>
              </a:rPr>
              <a:t> </a:t>
            </a:r>
            <a:r>
              <a:rPr lang="ko-KR" sz="3200" b="0" i="0" u="none" strike="noStrike" spc="-100">
                <a:ea typeface="Pretendard SemiBold"/>
              </a:rPr>
              <a:t>개요</a:t>
            </a:r>
            <a:endParaRPr lang="ko-KR" sz="3200" b="0" i="0" u="none" strike="noStrike" spc="-100">
              <a:ea typeface="Pretendard SemiBold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410700" y="2806700"/>
            <a:ext cx="5461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486900" y="29337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04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50500" y="5054600"/>
            <a:ext cx="4914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3200" b="0" i="0" u="none" strike="noStrike" spc="-100">
                <a:latin typeface="Pretendard SemiBold"/>
              </a:rPr>
              <a:t>장</a:t>
            </a:r>
            <a:r>
              <a:rPr lang="en-US" altLang="ko-KR" sz="3200" b="0" i="0" u="none" strike="noStrike" spc="-100">
                <a:latin typeface="Pretendard SemiBold"/>
              </a:rPr>
              <a:t>.</a:t>
            </a:r>
            <a:r>
              <a:rPr lang="ko-KR" altLang="en-US" sz="3200" b="0" i="0" u="none" strike="noStrike" spc="-100">
                <a:latin typeface="Pretendard SemiBold"/>
              </a:rPr>
              <a:t>단점</a:t>
            </a:r>
            <a:r>
              <a:rPr lang="en-US" sz="3200" b="0" i="0" u="none" strike="noStrike" spc="-100">
                <a:latin typeface="Pretendard SemiBold"/>
              </a:rPr>
              <a:t> </a:t>
            </a:r>
            <a:r>
              <a:rPr lang="ko-KR" sz="3200" b="0" i="0" u="none" strike="noStrike" spc="-100">
                <a:ea typeface="Pretendard SemiBold"/>
              </a:rPr>
              <a:t>분석</a:t>
            </a:r>
            <a:endParaRPr lang="ko-KR" sz="3200" b="0" i="0" u="none" strike="noStrike" spc="-100"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10700" y="4711700"/>
            <a:ext cx="546100" cy="59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486900" y="48387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05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50500" y="6959600"/>
            <a:ext cx="5092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10541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-100" normalizeH="0" baseline="0" mc:Ignorable="hp" hp:hslEmbossed="0">
                <a:solidFill>
                  <a:srgbClr val="000000"/>
                </a:solidFill>
                <a:ea typeface="Pretendard SemiBold"/>
              </a:rPr>
              <a:t>마무리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-100" normalizeH="0" baseline="0" mc:Ignorable="hp" hp:hslEmbossed="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10700" y="6629400"/>
            <a:ext cx="5461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486900" y="67564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06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44600" y="6629400"/>
            <a:ext cx="7823200" cy="179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44600" y="4724400"/>
            <a:ext cx="7823200" cy="179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41083" y="2806700"/>
            <a:ext cx="7823200" cy="179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451100" y="3149600"/>
            <a:ext cx="5384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3200" b="0" i="0" u="none" strike="noStrike" spc="-100">
                <a:ea typeface="Pretendard SemiBold"/>
              </a:rPr>
              <a:t>팀</a:t>
            </a:r>
            <a:r>
              <a:rPr lang="en-US" sz="3200" b="0" i="0" u="none" strike="noStrike" spc="-100">
                <a:latin typeface="Pretendard SemiBold"/>
              </a:rPr>
              <a:t> </a:t>
            </a:r>
            <a:r>
              <a:rPr lang="ko-KR" sz="3200" b="0" i="0" u="none" strike="noStrike" spc="-100">
                <a:ea typeface="Pretendard SemiBold"/>
              </a:rPr>
              <a:t>구성</a:t>
            </a:r>
            <a:r>
              <a:rPr lang="en-US" sz="3200" b="0" i="0" u="none" strike="noStrike" spc="-100">
                <a:latin typeface="Pretendard SemiBold"/>
              </a:rPr>
              <a:t> </a:t>
            </a:r>
            <a:r>
              <a:rPr lang="ko-KR" sz="3200" b="0" i="0" u="none" strike="noStrike" spc="-100">
                <a:ea typeface="Pretendard SemiBold"/>
              </a:rPr>
              <a:t>및</a:t>
            </a:r>
            <a:r>
              <a:rPr lang="en-US" sz="3200" b="0" i="0" u="none" strike="noStrike" spc="-100">
                <a:latin typeface="Pretendard SemiBold"/>
              </a:rPr>
              <a:t> </a:t>
            </a:r>
            <a:r>
              <a:rPr lang="ko-KR" sz="3200" b="0" i="0" u="none" strike="noStrike" spc="-100">
                <a:ea typeface="Pretendard SemiBold"/>
              </a:rPr>
              <a:t>역할</a:t>
            </a:r>
            <a:endParaRPr lang="ko-KR" sz="3200" b="0" i="0" u="none" strike="noStrike" spc="-100">
              <a:ea typeface="Pretendard SemiBold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11300" y="2806700"/>
            <a:ext cx="546100" cy="596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587500" y="29337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01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51100" y="5054600"/>
            <a:ext cx="49149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altLang="en-US" sz="3200" b="0" i="0" u="none" strike="noStrike" spc="-100">
                <a:ea typeface="Pretendard SemiBold"/>
              </a:rPr>
              <a:t>수소 취화와 위험성</a:t>
            </a:r>
            <a:endParaRPr lang="ko-KR" altLang="en-US" sz="3200" b="0" i="0" u="none" strike="noStrike" spc="-100">
              <a:ea typeface="Pretendard SemiBold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511300" y="4724400"/>
            <a:ext cx="546100" cy="596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587500" y="48514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02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451100" y="6959600"/>
            <a:ext cx="50927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10541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-100" normalizeH="0" baseline="0" mc:Ignorable="hp" hp:hslEmbossed="0">
                <a:solidFill>
                  <a:srgbClr val="000000"/>
                </a:solidFill>
                <a:ea typeface="Pretendard SemiBold"/>
              </a:rPr>
              <a:t>서</a:t>
            </a:r>
            <a:r>
              <a:rPr xmlns:mc="http://schemas.openxmlformats.org/markup-compatibility/2006" xmlns:hp="http://schemas.haansoft.com/office/presentation/8.0" kumimoji="0" lang="ko-KR" sz="3200" b="0" i="0" u="none" strike="noStrike" kern="1200" cap="none" spc="-100" normalizeH="0" baseline="0" mc:Ignorable="hp" hp:hslEmbossed="0">
                <a:solidFill>
                  <a:srgbClr val="000000"/>
                </a:solidFill>
                <a:ea typeface="Pretendard SemiBold"/>
              </a:rPr>
              <a:t>비스의</a:t>
            </a:r>
            <a:r>
              <a:rPr xmlns:mc="http://schemas.openxmlformats.org/markup-compatibility/2006" xmlns:hp="http://schemas.haansoft.com/office/presentation/8.0" kumimoji="0" lang="en-US" sz="32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Pretendard SemiBold"/>
              </a:rPr>
              <a:t> </a:t>
            </a:r>
            <a:r>
              <a:rPr xmlns:mc="http://schemas.openxmlformats.org/markup-compatibility/2006" xmlns:hp="http://schemas.haansoft.com/office/presentation/8.0" kumimoji="0" lang="ko-KR" sz="3200" b="0" i="0" u="none" strike="noStrike" kern="1200" cap="none" spc="-100" normalizeH="0" baseline="0" mc:Ignorable="hp" hp:hslEmbossed="0">
                <a:solidFill>
                  <a:srgbClr val="000000"/>
                </a:solidFill>
                <a:ea typeface="Pretendard SemiBold"/>
              </a:rPr>
              <a:t>필요성</a:t>
            </a:r>
            <a:endParaRPr xmlns:mc="http://schemas.openxmlformats.org/markup-compatibility/2006" xmlns:hp="http://schemas.haansoft.com/office/presentation/8.0" kumimoji="0" lang="ko-KR" sz="3200" b="0" i="0" u="none" strike="noStrike" kern="1200" cap="none" spc="-100" normalizeH="0" baseline="0" mc:Ignorable="hp" hp:hslEmbossed="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36" name="Group 3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511300" y="6629400"/>
            <a:ext cx="5461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587500" y="6756400"/>
            <a:ext cx="381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2300" b="0" i="0" u="none" strike="noStrike">
                <a:solidFill>
                  <a:srgbClr val="0479f1"/>
                </a:solidFill>
                <a:latin typeface="Pretendard SemiBold"/>
              </a:rPr>
              <a:t>03</a:t>
            </a:r>
            <a:endParaRPr lang="en-US" sz="2300" b="0" i="0" u="none" strike="noStrike">
              <a:solidFill>
                <a:srgbClr val="0479f1"/>
              </a:solidFill>
              <a:latin typeface="Pretendard Semi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463800" y="838200"/>
            <a:ext cx="45593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목차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49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2463800" y="838200"/>
            <a:ext cx="14224000" cy="965200"/>
          </a:xfrm>
          <a:prstGeom prst="rect">
            <a:avLst/>
          </a:prstGeom>
        </p:spPr>
        <p:txBody>
          <a:bodyPr lIns="0" tIns="0" rIns="0" bIns="0" anchor="ctr"/>
          <a:p>
            <a:pPr marL="0" lvl="0" indent="0" defTabSz="914400" rtl="0" eaLnBrk="1" latinLnBrk="0" hangingPunct="1">
              <a:lnSpc>
                <a:spcPct val="10541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-100" normalizeH="0" baseline="0" mc:Ignorable="hp" hp:hslEmbossed="0">
                <a:solidFill>
                  <a:srgbClr val="000000"/>
                </a:solidFill>
                <a:ea typeface="Pretendard SemiBold"/>
              </a:rPr>
              <a:t>팀 구성 및 역할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-100" normalizeH="0" baseline="0" mc:Ignorable="hp" hp:hslEmbossed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447800" y="4318635"/>
            <a:ext cx="15392400" cy="16516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팀장 김유정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|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프로젝트 매니저</a:t>
            </a:r>
            <a:r>
              <a:rPr xmlns:mc="http://schemas.openxmlformats.org/markup-compatibility/2006" xmlns:hp="http://schemas.haansoft.com/office/presentation/8.0" kumimoji="0" 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(PM),</a:t>
            </a:r>
            <a:r>
              <a: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프로그래밍</a:t>
            </a:r>
            <a:r>
              <a:rPr xmlns:mc="http://schemas.openxmlformats.org/markup-compatibility/2006" xmlns:hp="http://schemas.haansoft.com/office/presentation/8.0" kumimoji="0" 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하드웨어 설계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모델 설계 및 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팀원 이현주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|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발표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서비스기획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발표 자료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작성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49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2463800" y="838200"/>
            <a:ext cx="14224000" cy="965200"/>
          </a:xfrm>
          <a:prstGeom prst="rect">
            <a:avLst/>
          </a:prstGeom>
        </p:spPr>
        <p:txBody>
          <a:bodyPr lIns="0" tIns="0" rIns="0" bIns="0" anchor="ctr"/>
          <a:p>
            <a:pPr marL="0" lvl="0" indent="0" defTabSz="914400" rtl="0" eaLnBrk="1" latinLnBrk="0" hangingPunct="1">
              <a:lnSpc>
                <a:spcPct val="10541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-100" normalizeH="0" baseline="0" mc:Ignorable="hp" hp:hslEmbossed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2438400" y="952500"/>
            <a:ext cx="95250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400">
                <a:latin typeface="맑은 고딕"/>
              </a:rPr>
              <a:t>수소취화와 위험성</a:t>
            </a:r>
            <a:endParaRPr lang="ko-KR" altLang="en-US" sz="5400">
              <a:latin typeface="맑은 고딕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34858" y="5143500"/>
            <a:ext cx="7818284" cy="3886370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1066800" y="3848100"/>
            <a:ext cx="6172200" cy="577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200"/>
              <a:t>금속에 수소 침투</a:t>
            </a:r>
            <a:endParaRPr lang="ko-KR" altLang="en-US" sz="3200"/>
          </a:p>
        </p:txBody>
      </p:sp>
      <p:sp>
        <p:nvSpPr>
          <p:cNvPr id="50" name=""/>
          <p:cNvSpPr/>
          <p:nvPr/>
        </p:nvSpPr>
        <p:spPr>
          <a:xfrm>
            <a:off x="4724400" y="3931920"/>
            <a:ext cx="2667000" cy="381000"/>
          </a:xfrm>
          <a:prstGeom prst="rightArrow">
            <a:avLst>
              <a:gd name="adj1" fmla="val 50000"/>
              <a:gd name="adj2" fmla="val 50000"/>
            </a:avLst>
          </a:prstGeom>
          <a:ln w="25400" cap="flat" cmpd="sng" algn="ctr">
            <a:solidFill>
              <a:srgbClr val="263e5b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7848600" y="3771900"/>
            <a:ext cx="6324600" cy="577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200"/>
              <a:t>금속의 조직 약화</a:t>
            </a:r>
            <a:endParaRPr lang="en-US" altLang="ko-KR" sz="3200"/>
          </a:p>
        </p:txBody>
      </p:sp>
      <p:sp>
        <p:nvSpPr>
          <p:cNvPr id="53" name=""/>
          <p:cNvSpPr/>
          <p:nvPr/>
        </p:nvSpPr>
        <p:spPr>
          <a:xfrm>
            <a:off x="11734800" y="3891915"/>
            <a:ext cx="2667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>
              <a:alpha val="100000"/>
            </a:srgbClr>
          </a:solidFill>
          <a:ln w="25400" cap="flat" cmpd="sng" algn="ctr">
            <a:solidFill>
              <a:srgbClr val="263e5b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4859000" y="3779520"/>
            <a:ext cx="1828800" cy="577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200"/>
              <a:t>크랙발생</a:t>
            </a: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49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50800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서비스의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필요성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2990" y="2694680"/>
            <a:ext cx="6878010" cy="6411220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57584" y="4590973"/>
            <a:ext cx="8916320" cy="1162127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12801600" y="4686300"/>
            <a:ext cx="3200400" cy="457200"/>
          </a:xfrm>
          <a:prstGeom prst="roundRect">
            <a:avLst>
              <a:gd name="adj" fmla="val 16667"/>
            </a:avLst>
          </a:prstGeom>
          <a:solidFill>
            <a:srgbClr val="ffe6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49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50800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서비스의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필요성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371600" y="3390900"/>
            <a:ext cx="4876800" cy="636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 sz="3600"/>
          </a:p>
        </p:txBody>
      </p:sp>
      <p:graphicFrame>
        <p:nvGraphicFramePr>
          <p:cNvPr id="46" name=""/>
          <p:cNvGraphicFramePr/>
          <p:nvPr/>
        </p:nvGraphicFramePr>
        <p:xfrm>
          <a:off x="990600" y="2476500"/>
          <a:ext cx="11506200" cy="6172200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48" name=""/>
          <p:cNvSpPr txBox="1"/>
          <p:nvPr/>
        </p:nvSpPr>
        <p:spPr>
          <a:xfrm>
            <a:off x="10363200" y="2628900"/>
            <a:ext cx="5867400" cy="5695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3200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8"/>
          <a:srcRect r="10810"/>
          <a:stretch>
            <a:fillRect/>
          </a:stretch>
        </p:blipFill>
        <p:spPr>
          <a:xfrm>
            <a:off x="9905999" y="2723408"/>
            <a:ext cx="7543800" cy="2801091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4600" y="6438900"/>
            <a:ext cx="7240010" cy="150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0049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50800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서비스의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필요성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9200" y="2200087"/>
            <a:ext cx="7097115" cy="1343212"/>
          </a:xfrm>
          <a:prstGeom prst="rect">
            <a:avLst/>
          </a:prstGeom>
        </p:spPr>
      </p:pic>
      <p:graphicFrame>
        <p:nvGraphicFramePr>
          <p:cNvPr id="43" name=""/>
          <p:cNvGraphicFramePr/>
          <p:nvPr/>
        </p:nvGraphicFramePr>
        <p:xfrm>
          <a:off x="6172199" y="2857500"/>
          <a:ext cx="10972800" cy="6172200"/>
        </p:xfrm>
        <a:graphic>
          <a:graphicData uri="http://schemas.openxmlformats.org/drawingml/2006/chart">
            <c:chart r:id="rId8"/>
          </a:graphicData>
        </a:graphic>
      </p:graphicFrame>
      <p:cxnSp>
        <p:nvCxnSpPr>
          <p:cNvPr id="44" name=""/>
          <p:cNvCxnSpPr/>
          <p:nvPr/>
        </p:nvCxnSpPr>
        <p:spPr>
          <a:xfrm flipV="1">
            <a:off x="7772400" y="4076700"/>
            <a:ext cx="8077200" cy="3048000"/>
          </a:xfrm>
          <a:prstGeom prst="straightConnector1">
            <a:avLst/>
          </a:prstGeom>
          <a:ln w="152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"/>
          <p:cNvSpPr txBox="1"/>
          <p:nvPr/>
        </p:nvSpPr>
        <p:spPr>
          <a:xfrm>
            <a:off x="13182600" y="3619500"/>
            <a:ext cx="1371600" cy="8458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ff0000"/>
                </a:solidFill>
              </a:rPr>
              <a:t>30%</a:t>
            </a:r>
            <a:endParaRPr lang="en-US" altLang="ko-KR" sz="5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005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50800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서비스의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필요성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</a:t>
            </a:r>
            <a:r>
              <a:rPr lang="en-US" altLang="ko-KR" sz="31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  <a:endParaRPr lang="en-US" altLang="ko-KR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819900" y="2649855"/>
            <a:ext cx="43434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2495549" y="3575685"/>
            <a:ext cx="13296900" cy="31375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0000" b="1">
                <a:effectLst/>
              </a:rPr>
              <a:t>수소 취화</a:t>
            </a:r>
            <a:endParaRPr lang="ko-KR" altLang="en-US" sz="10000" b="1">
              <a:effectLst/>
            </a:endParaRPr>
          </a:p>
          <a:p>
            <a:pPr algn="ctr">
              <a:defRPr/>
            </a:pPr>
            <a:r>
              <a:rPr lang="ko-KR" altLang="en-US" sz="10000" b="1">
                <a:effectLst/>
              </a:rPr>
              <a:t>균열 감지 시스템</a:t>
            </a:r>
            <a:endParaRPr lang="ko-KR" altLang="en-US" sz="10000" b="1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06400"/>
            <a:ext cx="173736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500" y="2044700"/>
            <a:ext cx="16637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500" y="9232900"/>
            <a:ext cx="16637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3800" y="838200"/>
            <a:ext cx="9626600" cy="96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5410"/>
              </a:lnSpc>
              <a:defRPr/>
            </a:pP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54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400" b="0" i="0" u="none" strike="noStrike" spc="-100">
                <a:solidFill>
                  <a:srgbClr val="000000"/>
                </a:solidFill>
                <a:ea typeface="Pretendard SemiBold"/>
              </a:rPr>
              <a:t>개요</a:t>
            </a:r>
            <a:endParaRPr lang="ko-KR" sz="5400" b="0" i="0" u="none" strike="noStrike" spc="-10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500" y="406400"/>
            <a:ext cx="952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635000"/>
            <a:ext cx="685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5410"/>
              </a:lnSpc>
              <a:defRPr/>
            </a:pPr>
            <a:r>
              <a:rPr lang="en-US" sz="31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  <a:endParaRPr lang="en-US" sz="31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01100" y="9398000"/>
            <a:ext cx="8610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5410"/>
              </a:lnSpc>
              <a:defRPr/>
            </a:pP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수소에너지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활용을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위한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임베디드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AI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해커톤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챌린지</a:t>
            </a:r>
            <a:r>
              <a:rPr lang="en-US" sz="1500" b="0" i="0" u="none" strike="noStrike">
                <a:solidFill>
                  <a:srgbClr val="0479f1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0479f1"/>
                </a:solidFill>
                <a:ea typeface="Pretendard Medium"/>
              </a:rPr>
              <a:t>캠프</a:t>
            </a:r>
            <a:endParaRPr lang="ko-KR" sz="1500" b="0" i="0" u="none" strike="noStrike">
              <a:solidFill>
                <a:srgbClr val="0479f1"/>
              </a:solidFill>
              <a:ea typeface="Pretendard Medium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rcRect t="9040" b="7000"/>
          <a:stretch>
            <a:fillRect/>
          </a:stretch>
        </p:blipFill>
        <p:spPr>
          <a:xfrm>
            <a:off x="1898886" y="2095500"/>
            <a:ext cx="14812903" cy="6996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274</ep:Words>
  <ep:PresentationFormat>사용자 지정</ep:PresentationFormat>
  <ep:Paragraphs>81</ep:Paragraphs>
  <ep:Slides>18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mashm</cp:lastModifiedBy>
  <dcterms:modified xsi:type="dcterms:W3CDTF">2024-08-22T01:47:52.918</dcterms:modified>
  <cp:revision>282</cp:revision>
  <cp:version/>
</cp:coreProperties>
</file>